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8"/>
  </p:handoutMasterIdLst>
  <p:sldIdLst>
    <p:sldId id="258" r:id="rId5"/>
    <p:sldId id="261" r:id="rId6"/>
    <p:sldId id="262" r:id="rId7"/>
    <p:sldId id="335" r:id="rId8"/>
    <p:sldId id="330" r:id="rId9"/>
    <p:sldId id="328" r:id="rId10"/>
    <p:sldId id="336" r:id="rId11"/>
    <p:sldId id="339" r:id="rId12"/>
    <p:sldId id="340" r:id="rId13"/>
    <p:sldId id="317" r:id="rId14"/>
    <p:sldId id="316" r:id="rId15"/>
    <p:sldId id="341" r:id="rId16"/>
    <p:sldId id="331" r:id="rId17"/>
  </p:sldIdLst>
  <p:sldSz cx="12192000" cy="6858000"/>
  <p:notesSz cx="6669088" cy="97536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rooyen, Carla" initials="SC" lastIdx="3" clrIdx="0">
    <p:extLst>
      <p:ext uri="{19B8F6BF-5375-455C-9EA6-DF929625EA0E}">
        <p15:presenceInfo xmlns:p15="http://schemas.microsoft.com/office/powerpoint/2012/main" userId="S-1-5-21-927860758-3434836920-2267509114-865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66D"/>
    <a:srgbClr val="103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8" autoAdjust="0"/>
    <p:restoredTop sz="96327"/>
  </p:normalViewPr>
  <p:slideViewPr>
    <p:cSldViewPr snapToGrid="0" snapToObjects="1" showGuides="1">
      <p:cViewPr varScale="1">
        <p:scale>
          <a:sx n="77" d="100"/>
          <a:sy n="77" d="100"/>
        </p:scale>
        <p:origin x="43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8895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1" y="1"/>
            <a:ext cx="2889250" cy="48895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A79E3B1-B89F-487D-B26E-3096FD9C0925}" type="datetimeFigureOut">
              <a:rPr lang="nl-NL" smtClean="0"/>
              <a:t>28-10-2024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1" y="9264650"/>
            <a:ext cx="2889250" cy="48895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CBEC73E9-5BF7-4695-9831-DB2C7B1A813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050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9A5944D-A591-FC4D-8394-3CD294FCAA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5"/>
            <a:ext cx="12192000" cy="68546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C59859-E06D-3E46-9434-CE6223C48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3E1F2E-E48D-544E-BE1F-2D8EB441E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F794BEB9-A117-EC49-8876-C2EA71F7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32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5391EF-A893-184B-B942-E830877D60F4}" type="datetimeFigureOut">
              <a:rPr lang="nl-NL" smtClean="0"/>
              <a:pPr/>
              <a:t>28-10-2024</a:t>
            </a:fld>
            <a:endParaRPr lang="nl-NL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481A0702-2730-5746-B636-9F19FC93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7920" y="62750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67343059-B61A-954E-9B9B-DA9A9AFC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6A32DD-D41F-4F4B-8AC7-FDC498A27F2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37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A8AE634-92E5-8248-BD2D-1968DC7A3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5"/>
            <a:ext cx="12192000" cy="685463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257A5E1-C27B-6640-B1AF-EB22CD86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722292" cy="115824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D21C0D0-08C3-C64A-AB17-C32070E9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49120"/>
            <a:ext cx="10722292" cy="401986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91BD43CA-A654-5E40-8B87-0FBDD259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32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5391EF-A893-184B-B942-E830877D60F4}" type="datetimeFigureOut">
              <a:rPr lang="nl-NL" smtClean="0"/>
              <a:pPr/>
              <a:t>28-10-2024</a:t>
            </a:fld>
            <a:endParaRPr lang="nl-NL" dirty="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91383642-9B1E-4249-B006-9604ED78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7920" y="62750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B36FEBF6-89FB-4B48-ABB8-D6725ADE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6A32DD-D41F-4F4B-8AC7-FDC498A27F2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805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26E7C-D90F-BA45-8C07-CFD99E73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720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9901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21147EB-34F2-D749-B326-9244BE274A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5"/>
            <a:ext cx="12192000" cy="68546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118A47-8406-2E4F-A76B-72E032CE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193C20-00CB-B14B-8022-495C41678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3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D35156FA-3D68-1341-8AF7-1B23D8D3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32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5391EF-A893-184B-B942-E830877D60F4}" type="datetimeFigureOut">
              <a:rPr lang="nl-NL" smtClean="0"/>
              <a:pPr/>
              <a:t>28-10-2024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161253AF-D3FA-F541-ADE0-9B023162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7920" y="62750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FAEFB09E-9EB1-DE45-AD76-32112F78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6A32DD-D41F-4F4B-8AC7-FDC498A27F2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374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65F306F-3265-7A43-A15C-9609AB8D0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5"/>
            <a:ext cx="12192000" cy="68546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016704-4F3E-204A-830B-564F3674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935179-E120-BE43-89FB-2217AD322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26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1AAF76-70D0-2F4C-B347-7C894B3B6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26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05BFEEB8-8E86-EF47-9815-2AA68F42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32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5391EF-A893-184B-B942-E830877D60F4}" type="datetimeFigureOut">
              <a:rPr lang="nl-NL" smtClean="0"/>
              <a:pPr/>
              <a:t>28-10-2024</a:t>
            </a:fld>
            <a:endParaRPr lang="nl-NL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F063AE8B-2CBC-394F-8200-71982A97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7920" y="62750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D6F06637-C859-8B4A-8C6D-1B946F1A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6A32DD-D41F-4F4B-8AC7-FDC498A27F2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191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5C2DCBE1-1070-464A-8D1C-F0F6C193E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5"/>
            <a:ext cx="12192000" cy="6854630"/>
          </a:xfrm>
          <a:prstGeom prst="rect">
            <a:avLst/>
          </a:prstGeom>
        </p:spPr>
      </p:pic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7CF56306-C6E1-8549-BE67-A32639B5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32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5391EF-A893-184B-B942-E830877D60F4}" type="datetimeFigureOut">
              <a:rPr lang="nl-NL" smtClean="0"/>
              <a:pPr/>
              <a:t>28-10-2024</a:t>
            </a:fld>
            <a:endParaRPr lang="nl-NL" dirty="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8746E9FA-DF40-4B42-A4E7-2D39A6B7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7920" y="62750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886CFCA6-B8F0-AC4D-92DC-F0E3EBA4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6A32DD-D41F-4F4B-8AC7-FDC498A27F2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A4F089-79D4-3A4A-A6C9-6D9258CD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0E8649-C88C-2F43-93CA-FA519C69A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0CE56B-17F4-7B45-B5DB-1528DB743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2B2826-CFA6-584C-BA39-AED414AF5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3F75292-BEB1-854D-B435-79EAF202C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6936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216DB98-4AB6-1A40-B1BF-EBBDDED59E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5"/>
            <a:ext cx="12192000" cy="6854630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C9A963B4-6BCE-2441-ACD1-F5C004D0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32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5391EF-A893-184B-B942-E830877D60F4}" type="datetimeFigureOut">
              <a:rPr lang="nl-NL" smtClean="0"/>
              <a:pPr/>
              <a:t>28-10-2024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C5D9BA2C-F21A-EF47-82F4-C57F23A7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7920" y="62750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A3B040EB-944E-424C-8543-4FF81D80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6A32DD-D41F-4F4B-8AC7-FDC498A27F2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ACCE61-6A7C-5C4B-8F8B-12FF680D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14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2D4CF66-9785-BB49-9995-22215FB5F1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5"/>
            <a:ext cx="12192000" cy="6854630"/>
          </a:xfrm>
          <a:prstGeom prst="rect">
            <a:avLst/>
          </a:prstGeom>
        </p:spPr>
      </p:pic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44E3EE2-0F83-B34C-9714-EECDEC7E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32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5391EF-A893-184B-B942-E830877D60F4}" type="datetimeFigureOut">
              <a:rPr lang="nl-NL" smtClean="0"/>
              <a:pPr/>
              <a:t>28-10-2024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1E397094-378C-544A-B41D-D011471D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7920" y="62750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A8DCFEEC-9883-6D43-86FE-329732EC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6A32DD-D41F-4F4B-8AC7-FDC498A27F2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00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 -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777267A-E93B-414D-8020-0DEAC1FF4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5"/>
            <a:ext cx="12192000" cy="6854630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6145C81D-543F-0446-8042-DA5753AE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32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5391EF-A893-184B-B942-E830877D60F4}" type="datetimeFigureOut">
              <a:rPr lang="nl-NL" smtClean="0"/>
              <a:pPr/>
              <a:t>28-10-2024</a:t>
            </a:fld>
            <a:endParaRPr lang="nl-NL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6E172E95-73BC-B64B-8CC6-ED6AF1AF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7920" y="62750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AAC5E88-556C-B742-8E7D-4F81916A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6A32DD-D41F-4F4B-8AC7-FDC498A27F2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780F96-C4C1-854E-B72B-56175904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15FF9A-C3D8-304C-8ABE-2D0043208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769BFC-CD9A-6441-A402-B204FF7D1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3713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 -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9CE7F28-AB22-BF4A-8F1D-B442BB8418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5"/>
            <a:ext cx="12192000" cy="6854630"/>
          </a:xfrm>
          <a:prstGeom prst="rect">
            <a:avLst/>
          </a:prstGeom>
        </p:spPr>
      </p:pic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4EC7B36F-F268-4642-81AB-F6928C3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32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5391EF-A893-184B-B942-E830877D60F4}" type="datetimeFigureOut">
              <a:rPr lang="nl-NL" smtClean="0"/>
              <a:pPr/>
              <a:t>28-10-2024</a:t>
            </a:fld>
            <a:endParaRPr lang="nl-NL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F254F037-1CB4-3A45-A8A5-C26688CCD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7920" y="62750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881BFA84-16EE-C941-B90B-73405E11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6A32DD-D41F-4F4B-8AC7-FDC498A27F2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CBFF0B-9E7E-2943-B19E-8063D4C5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253D093-01EC-224D-8719-422A00DA3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F0147B-F169-1242-8F52-0780016A5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4575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0AECB-47FE-964A-B551-BFAF0D2C9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957B05-BC85-1A4D-9892-7B97EE46C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F10F21-5EA8-004A-B75A-52E13738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1EF-A893-184B-B942-E830877D60F4}" type="datetimeFigureOut">
              <a:rPr lang="nl-NL" smtClean="0"/>
              <a:t>28-10-2024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407815-1473-C048-AB69-EA422B46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6CC0F2-FB3C-384F-B969-78264FD2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2DD-D41F-4F4B-8AC7-FDC498A27F2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650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28052CC-36F4-8246-A665-D08A99A7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50146B-C7E8-F447-8217-08A540ED9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F9447E-8E2A-EB4A-9C59-973B97740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uropa-Regular" panose="02000000000000000000" pitchFamily="2" charset="77"/>
              </a:defRPr>
            </a:lvl1pPr>
          </a:lstStyle>
          <a:p>
            <a:fld id="{2F5391EF-A893-184B-B942-E830877D60F4}" type="datetimeFigureOut">
              <a:rPr lang="nl-NL" smtClean="0"/>
              <a:pPr/>
              <a:t>28-10-2024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BA448D-9575-CA41-92C6-B5A69B161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uropa-Regular" panose="02000000000000000000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F19C18-A97D-9F4E-A931-6856AE7EB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pa-Regular" panose="02000000000000000000" pitchFamily="2" charset="77"/>
              </a:defRPr>
            </a:lvl1pPr>
          </a:lstStyle>
          <a:p>
            <a:fld id="{9F6A32DD-D41F-4F4B-8AC7-FDC498A27F2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08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Europa-Bold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324E"/>
          </a:solidFill>
          <a:latin typeface="Europa-Regular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324E"/>
          </a:solidFill>
          <a:latin typeface="Europa-Regular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324E"/>
          </a:solidFill>
          <a:latin typeface="Europa-Regular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24E"/>
          </a:solidFill>
          <a:latin typeface="Europa-Regular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24E"/>
          </a:solidFill>
          <a:latin typeface="Europa-Regular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X9OaNlTr1mc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79Q_Z_4hmSs&amp;feature=youtu.be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.schrooyen@curio.n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techniekcoalitiebrabant.n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.schrooyen@curio.n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techniekcoalitiebrabant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ur03.safelinks.protection.outlook.com/?url=https%3A%2F%2Fwww.zinkunie.nl%2F&amp;data=05%7C02%7Cc.schrooyen%40curio.nl%7C610f969388804d84c78c08dcf72af5ff%7Cb68c18a2c7fd4f208923747d3163fa8e%7C0%7C0%7C638657011179666011%7CUnknown%7CTWFpbGZsb3d8eyJWIjoiMC4wLjAwMDAiLCJQIjoiV2luMzIiLCJBTiI6Ik1haWwiLCJXVCI6Mn0%3D%7C0%7C%7C%7C&amp;sdata=wc%2FeOXw5aNsVbZvZQI0rD0TL6RWiu3CP0gJkn7kyNF4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cid:zu_10fbfcc5-232c-4990-81ce-3b8de3fe3338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persoon, person&#10;&#10;Automatisch gegenereerde beschrijving">
            <a:extLst>
              <a:ext uri="{FF2B5EF4-FFF2-40B4-BE49-F238E27FC236}">
                <a16:creationId xmlns:a16="http://schemas.microsoft.com/office/drawing/2014/main" id="{71BCCA0A-930C-9B40-8D84-A66C09297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9"/>
            <a:ext cx="12192000" cy="68538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D74066-9F02-D94B-AFBD-9D9B6266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Hybride Techniek Opleider (HTO) &amp; Basiscursus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36189A2-274D-4731-AD84-7542717CB589}"/>
              </a:ext>
            </a:extLst>
          </p:cNvPr>
          <p:cNvSpPr txBox="1"/>
          <p:nvPr/>
        </p:nvSpPr>
        <p:spPr>
          <a:xfrm>
            <a:off x="3939606" y="4723002"/>
            <a:ext cx="4312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MVM </a:t>
            </a:r>
            <a:r>
              <a:rPr lang="nl-NL" sz="2800" dirty="0" err="1">
                <a:solidFill>
                  <a:schemeClr val="bg1"/>
                </a:solidFill>
              </a:rPr>
              <a:t>lidbedrijven</a:t>
            </a:r>
            <a:endParaRPr lang="nl-NL" sz="2800" dirty="0">
              <a:solidFill>
                <a:schemeClr val="bg1"/>
              </a:solidFill>
            </a:endParaRPr>
          </a:p>
          <a:p>
            <a:pPr algn="ctr"/>
            <a:endParaRPr lang="nl-NL" sz="2800" dirty="0">
              <a:solidFill>
                <a:schemeClr val="bg1"/>
              </a:solidFill>
            </a:endParaRP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31 oktober 2024</a:t>
            </a:r>
          </a:p>
        </p:txBody>
      </p:sp>
    </p:spTree>
    <p:extLst>
      <p:ext uri="{BB962C8B-B14F-4D97-AF65-F5344CB8AC3E}">
        <p14:creationId xmlns:p14="http://schemas.microsoft.com/office/powerpoint/2010/main" val="112880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EE385B5-DC70-4008-9502-4B33E7B67036}"/>
              </a:ext>
            </a:extLst>
          </p:cNvPr>
          <p:cNvSpPr txBox="1">
            <a:spLocks/>
          </p:cNvSpPr>
          <p:nvPr/>
        </p:nvSpPr>
        <p:spPr>
          <a:xfrm>
            <a:off x="545284" y="367354"/>
            <a:ext cx="10122716" cy="991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Europa-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Video: Hybride Techniekopleider </a:t>
            </a:r>
          </a:p>
        </p:txBody>
      </p:sp>
      <p:pic>
        <p:nvPicPr>
          <p:cNvPr id="1026" name="Picture 2" descr="YouTube - Apps op Google Play">
            <a:hlinkClick r:id="rId2"/>
            <a:extLst>
              <a:ext uri="{FF2B5EF4-FFF2-40B4-BE49-F238E27FC236}">
                <a16:creationId xmlns:a16="http://schemas.microsoft.com/office/drawing/2014/main" id="{CEDA5077-641E-41A4-956B-6298FAFA5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48" y="135901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9AD3291-4EE3-41D8-8C41-FEE5C7CC06C8}"/>
              </a:ext>
            </a:extLst>
          </p:cNvPr>
          <p:cNvSpPr txBox="1">
            <a:spLocks/>
          </p:cNvSpPr>
          <p:nvPr/>
        </p:nvSpPr>
        <p:spPr>
          <a:xfrm>
            <a:off x="545284" y="254826"/>
            <a:ext cx="10122716" cy="787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Europa-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Video: Wat is een hybride docent? </a:t>
            </a:r>
          </a:p>
        </p:txBody>
      </p:sp>
      <p:pic>
        <p:nvPicPr>
          <p:cNvPr id="4" name="Picture 2" descr="YouTube - Apps op Google Play">
            <a:hlinkClick r:id="rId2"/>
            <a:extLst>
              <a:ext uri="{FF2B5EF4-FFF2-40B4-BE49-F238E27FC236}">
                <a16:creationId xmlns:a16="http://schemas.microsoft.com/office/drawing/2014/main" id="{FB529A8B-22CD-422B-B56B-646FCB918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5901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74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CAFEE6E8-9E07-4444-B89E-B5C64E69A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0" y="-28904"/>
            <a:ext cx="12192000" cy="68538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D74066-9F02-D94B-AFBD-9D9B6266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378" y="1830290"/>
            <a:ext cx="5952239" cy="4274946"/>
          </a:xfrm>
        </p:spPr>
        <p:txBody>
          <a:bodyPr>
            <a:normAutofit fontScale="90000"/>
          </a:bodyPr>
          <a:lstStyle/>
          <a:p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Dank voor de interesse!</a:t>
            </a: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200" b="1" dirty="0"/>
              <a:t>Projectleider HTO Brabant</a:t>
            </a:r>
            <a:br>
              <a:rPr lang="nl-NL" sz="2200" b="1" dirty="0"/>
            </a:br>
            <a:br>
              <a:rPr lang="nl-NL" sz="2200" b="1" dirty="0"/>
            </a:br>
            <a:r>
              <a:rPr lang="nl-NL" sz="2200" dirty="0"/>
              <a:t>Carla Schrooyen</a:t>
            </a:r>
            <a:br>
              <a:rPr lang="nl-NL" sz="2200" dirty="0"/>
            </a:br>
            <a:r>
              <a:rPr lang="nl-NL" sz="2200" dirty="0"/>
              <a:t>Email: </a:t>
            </a:r>
            <a:r>
              <a:rPr lang="nl-NL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c.schrooyen@curio.nl</a:t>
            </a:r>
            <a:r>
              <a:rPr lang="nl-NL" sz="2200" dirty="0"/>
              <a:t> </a:t>
            </a:r>
            <a:br>
              <a:rPr lang="nl-NL" sz="2200" dirty="0"/>
            </a:br>
            <a:r>
              <a:rPr lang="nl-NL" sz="2200" dirty="0"/>
              <a:t>Tel.: 06 - 12 05 99 56</a:t>
            </a: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</a:br>
            <a:br>
              <a:rPr lang="nl-NL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</a:br>
            <a:r>
              <a:rPr lang="nl-NL" sz="2200" u="sng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www.techniekcoalitiebrabant.nl</a:t>
            </a:r>
            <a:br>
              <a:rPr lang="nl-NL" sz="2200" u="sng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</a:br>
            <a:br>
              <a:rPr lang="nl-N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</a:br>
            <a:br>
              <a:rPr lang="nl-NL" sz="2400" dirty="0"/>
            </a:b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        	</a:t>
            </a:r>
          </a:p>
        </p:txBody>
      </p:sp>
    </p:spTree>
    <p:extLst>
      <p:ext uri="{BB962C8B-B14F-4D97-AF65-F5344CB8AC3E}">
        <p14:creationId xmlns:p14="http://schemas.microsoft.com/office/powerpoint/2010/main" val="344027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CAFEE6E8-9E07-4444-B89E-B5C64E69A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0" y="-28904"/>
            <a:ext cx="12192000" cy="68538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D74066-9F02-D94B-AFBD-9D9B6266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830289"/>
            <a:ext cx="7869677" cy="4823429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200" b="1" dirty="0">
                <a:latin typeface="Calibri" panose="020F0502020204030204" pitchFamily="34" charset="0"/>
                <a:cs typeface="Calibri" panose="020F0502020204030204" pitchFamily="34" charset="0"/>
              </a:rPr>
              <a:t>Meer info?</a:t>
            </a: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Vind je het leuk je technische vakkennis te delen en anderen iets te leren in de praktijk? We bieden kosteloos deze cursussen aan:</a:t>
            </a:r>
            <a:b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Hybride Techniek Opleider &amp; Basiscursus.</a:t>
            </a:r>
            <a:b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Bekijk de folders,  de PPT (31-10-24 MVM) en filmpjes</a:t>
            </a:r>
            <a:b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Wil je meer info in een gesprek of voorlichting, contact mij graag!</a:t>
            </a:r>
            <a:b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800" b="1" dirty="0"/>
              <a:t>Projectleider HTO Brabant</a:t>
            </a:r>
            <a:br>
              <a:rPr lang="nl-NL" sz="1800" b="1" dirty="0"/>
            </a:br>
            <a:br>
              <a:rPr lang="nl-NL" sz="1800" b="1" dirty="0"/>
            </a:br>
            <a:r>
              <a:rPr lang="nl-NL" sz="1800" dirty="0"/>
              <a:t>Carla Schrooyen</a:t>
            </a:r>
            <a:br>
              <a:rPr lang="nl-NL" sz="1800" dirty="0"/>
            </a:br>
            <a:r>
              <a:rPr lang="nl-NL" sz="1800" dirty="0"/>
              <a:t>Email: </a:t>
            </a:r>
            <a:r>
              <a:rPr lang="nl-NL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c.schrooyen@curio.nl</a:t>
            </a:r>
            <a:r>
              <a:rPr lang="nl-NL" sz="1800" dirty="0"/>
              <a:t> </a:t>
            </a:r>
            <a:br>
              <a:rPr lang="nl-NL" sz="1800" dirty="0"/>
            </a:br>
            <a:r>
              <a:rPr lang="nl-NL" sz="1800" dirty="0"/>
              <a:t>Tel.: 06 - 12 05 99 56</a:t>
            </a:r>
            <a:b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</a:br>
            <a:r>
              <a:rPr lang="nl-NL" sz="1800" u="sng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www.techniekcoalitiebrabant.nl</a:t>
            </a:r>
            <a:br>
              <a:rPr lang="nl-NL" sz="2200" u="sng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</a:br>
            <a:br>
              <a:rPr lang="nl-N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</a:br>
            <a:br>
              <a:rPr lang="nl-NL" sz="2400" dirty="0"/>
            </a:b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        	</a:t>
            </a:r>
          </a:p>
        </p:txBody>
      </p:sp>
    </p:spTree>
    <p:extLst>
      <p:ext uri="{BB962C8B-B14F-4D97-AF65-F5344CB8AC3E}">
        <p14:creationId xmlns:p14="http://schemas.microsoft.com/office/powerpoint/2010/main" val="10724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8D134-737A-2F49-B625-0375A4FA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1112726" cy="1325563"/>
          </a:xfrm>
        </p:spPr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Aanleiding project ‘Hybride Techniek Opleiders’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62C0BB6-0574-3F40-B92A-2353342E6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9788" y="1775232"/>
            <a:ext cx="10515600" cy="4080284"/>
          </a:xfrm>
        </p:spPr>
        <p:txBody>
          <a:bodyPr>
            <a:normAutofit/>
          </a:bodyPr>
          <a:lstStyle/>
          <a:p>
            <a:r>
              <a:rPr lang="nl-NL" sz="2400" dirty="0"/>
              <a:t>Lerarentekort in het </a:t>
            </a:r>
            <a:r>
              <a:rPr lang="nl-NL" sz="2400" dirty="0">
                <a:solidFill>
                  <a:srgbClr val="3A566D"/>
                </a:solidFill>
              </a:rPr>
              <a:t>beroepsonderwijs</a:t>
            </a:r>
            <a:r>
              <a:rPr lang="nl-NL" sz="2400" dirty="0"/>
              <a:t> </a:t>
            </a:r>
          </a:p>
          <a:p>
            <a:r>
              <a:rPr lang="nl-NL" sz="2400" dirty="0"/>
              <a:t>Streven naar een nog betere samenwerking tussen onderwijs en werkveld(en) </a:t>
            </a:r>
          </a:p>
          <a:p>
            <a:r>
              <a:rPr lang="nl-NL" sz="2400" dirty="0"/>
              <a:t>Ontwikkelmogelijkheden; persoonlijke groei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07B2565-198A-4EC4-9E1F-D6B500294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34" y="3158760"/>
            <a:ext cx="4457700" cy="27813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34376B7-A758-4E85-AAFC-A443D8B16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929" y="3092259"/>
            <a:ext cx="3965342" cy="284780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BF51B28-9525-4A1C-A1E5-27E456040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360" y="2597954"/>
            <a:ext cx="1644806" cy="33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9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71142-AD81-A54E-9FCC-918C2210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167" y="2142607"/>
            <a:ext cx="6057122" cy="1325563"/>
          </a:xfrm>
        </p:spPr>
        <p:txBody>
          <a:bodyPr/>
          <a:lstStyle/>
          <a:p>
            <a:r>
              <a:rPr lang="nl-NL" dirty="0"/>
              <a:t>Handen ineen geslagen!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29585BD-730F-40D8-BBA5-52D32C64D6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7" y="619413"/>
            <a:ext cx="2521624" cy="166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64D40B9-3481-43C9-B3A8-72D9E7318B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17" y="827594"/>
            <a:ext cx="3228765" cy="1256040"/>
          </a:xfrm>
          <a:prstGeom prst="rect">
            <a:avLst/>
          </a:prstGeom>
        </p:spPr>
      </p:pic>
      <p:pic>
        <p:nvPicPr>
          <p:cNvPr id="5" name="Picture 13" descr="Afbeeldingsresultaat voor OOM fonds">
            <a:extLst>
              <a:ext uri="{FF2B5EF4-FFF2-40B4-BE49-F238E27FC236}">
                <a16:creationId xmlns:a16="http://schemas.microsoft.com/office/drawing/2014/main" id="{538271B1-E4D3-44E1-BCB1-57A2ABE42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8" y="3557199"/>
            <a:ext cx="3519987" cy="198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C3EB15E2-386B-4EFE-BDD8-97C11D84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75" y="3951674"/>
            <a:ext cx="4113634" cy="92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A2E463E-3D4F-4CEA-BC16-8B0CC084575D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95"/>
          <a:stretch/>
        </p:blipFill>
        <p:spPr bwMode="auto">
          <a:xfrm>
            <a:off x="8483826" y="4007888"/>
            <a:ext cx="3123456" cy="81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De bronafbeelding bekijken">
            <a:extLst>
              <a:ext uri="{FF2B5EF4-FFF2-40B4-BE49-F238E27FC236}">
                <a16:creationId xmlns:a16="http://schemas.microsoft.com/office/drawing/2014/main" id="{CAF720B6-8EA7-4E26-826B-16433B4C3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48" y="673420"/>
            <a:ext cx="2770676" cy="15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5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59DFF-23DB-47F0-96BC-7C4CBC4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HTO = </a:t>
            </a:r>
            <a:r>
              <a:rPr lang="nl-NL" sz="2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Pedagogische/didactische vaardigheden versterken</a:t>
            </a:r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8D0074AF-1AAF-4693-B43C-29E7A4BE82AC}"/>
              </a:ext>
            </a:extLst>
          </p:cNvPr>
          <p:cNvSpPr/>
          <p:nvPr/>
        </p:nvSpPr>
        <p:spPr>
          <a:xfrm>
            <a:off x="677334" y="2286000"/>
            <a:ext cx="1830735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</a:rPr>
              <a:t>Intakegesprek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7CDBCB3E-A1A8-46DA-A76D-B9835CA4921B}"/>
              </a:ext>
            </a:extLst>
          </p:cNvPr>
          <p:cNvSpPr/>
          <p:nvPr/>
        </p:nvSpPr>
        <p:spPr>
          <a:xfrm>
            <a:off x="3656881" y="1330459"/>
            <a:ext cx="3004457" cy="15019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</a:rPr>
              <a:t>Stageplaats beroepsonderwijs </a:t>
            </a:r>
            <a:r>
              <a:rPr lang="nl-NL" sz="1600" dirty="0">
                <a:solidFill>
                  <a:sysClr val="windowText" lastClr="000000"/>
                </a:solidFill>
              </a:rPr>
              <a:t>(80 uur)</a:t>
            </a:r>
            <a:r>
              <a:rPr lang="nl-NL" sz="1600" dirty="0"/>
              <a:t>)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3E870C6-2B06-445B-8EC2-8BE076D4F569}"/>
              </a:ext>
            </a:extLst>
          </p:cNvPr>
          <p:cNvSpPr/>
          <p:nvPr/>
        </p:nvSpPr>
        <p:spPr>
          <a:xfrm>
            <a:off x="3780935" y="3453748"/>
            <a:ext cx="2989459" cy="1280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</a:rPr>
              <a:t> 12 Trainingsbijeenkomsten </a:t>
            </a:r>
          </a:p>
          <a:p>
            <a:pPr algn="ctr"/>
            <a:r>
              <a:rPr lang="nl-NL" dirty="0">
                <a:solidFill>
                  <a:sysClr val="windowText" lastClr="000000"/>
                </a:solidFill>
              </a:rPr>
              <a:t>Persoonlijke begeleiding</a:t>
            </a:r>
          </a:p>
          <a:p>
            <a:pPr algn="ctr"/>
            <a:r>
              <a:rPr lang="nl-NL" dirty="0">
                <a:solidFill>
                  <a:sysClr val="windowText" lastClr="000000"/>
                </a:solidFill>
              </a:rPr>
              <a:t>Stage-observatie</a:t>
            </a:r>
          </a:p>
        </p:txBody>
      </p:sp>
      <p:sp>
        <p:nvSpPr>
          <p:cNvPr id="8" name="Afgeronde rechthoek 18">
            <a:extLst>
              <a:ext uri="{FF2B5EF4-FFF2-40B4-BE49-F238E27FC236}">
                <a16:creationId xmlns:a16="http://schemas.microsoft.com/office/drawing/2014/main" id="{4557FDF8-9406-4EF9-AB05-02E8FD6F32AA}"/>
              </a:ext>
            </a:extLst>
          </p:cNvPr>
          <p:cNvSpPr/>
          <p:nvPr/>
        </p:nvSpPr>
        <p:spPr>
          <a:xfrm>
            <a:off x="8193861" y="2514600"/>
            <a:ext cx="1658982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</a:rPr>
              <a:t>Persoonlijk Adviesgesprek</a:t>
            </a:r>
            <a:br>
              <a:rPr lang="nl-NL" dirty="0">
                <a:solidFill>
                  <a:sysClr val="windowText" lastClr="000000"/>
                </a:solidFill>
              </a:rPr>
            </a:br>
            <a:r>
              <a:rPr lang="nl-NL" dirty="0">
                <a:solidFill>
                  <a:sysClr val="windowText" lastClr="000000"/>
                </a:solidFill>
              </a:rPr>
              <a:t>+</a:t>
            </a:r>
            <a:br>
              <a:rPr lang="nl-NL" dirty="0">
                <a:solidFill>
                  <a:sysClr val="windowText" lastClr="000000"/>
                </a:solidFill>
              </a:rPr>
            </a:br>
            <a:r>
              <a:rPr lang="nl-NL" dirty="0">
                <a:solidFill>
                  <a:sysClr val="windowText" lastClr="000000"/>
                </a:solidFill>
              </a:rPr>
              <a:t>Certificaat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F3AD0CC-3A99-449B-B549-44C244865E2A}"/>
              </a:ext>
            </a:extLst>
          </p:cNvPr>
          <p:cNvSpPr/>
          <p:nvPr/>
        </p:nvSpPr>
        <p:spPr>
          <a:xfrm>
            <a:off x="1344776" y="5034772"/>
            <a:ext cx="8281225" cy="63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ysClr val="windowText" lastClr="000000"/>
                </a:solidFill>
              </a:rPr>
              <a:t>			    oktober 2024 t/m juni 2025 </a:t>
            </a:r>
            <a:r>
              <a:rPr lang="nl-NL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(10 maanden)</a:t>
            </a:r>
            <a:r>
              <a:rPr lang="nl-NL" dirty="0">
                <a:solidFill>
                  <a:sysClr val="windowText" lastClr="000000"/>
                </a:solidFill>
              </a:rPr>
              <a:t>		     	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1465BD4D-FCD5-41F3-846E-230D0EFDF8BA}"/>
              </a:ext>
            </a:extLst>
          </p:cNvPr>
          <p:cNvCxnSpPr>
            <a:cxnSpLocks/>
          </p:cNvCxnSpPr>
          <p:nvPr/>
        </p:nvCxnSpPr>
        <p:spPr>
          <a:xfrm flipV="1">
            <a:off x="2508069" y="2140891"/>
            <a:ext cx="984339" cy="34780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BE271CB1-9C1F-43D9-9551-D356D25F4B43}"/>
              </a:ext>
            </a:extLst>
          </p:cNvPr>
          <p:cNvCxnSpPr>
            <a:cxnSpLocks/>
          </p:cNvCxnSpPr>
          <p:nvPr/>
        </p:nvCxnSpPr>
        <p:spPr>
          <a:xfrm>
            <a:off x="2508069" y="3099596"/>
            <a:ext cx="1148812" cy="5580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4199A81C-24F0-41A4-BE91-FD722963337C}"/>
              </a:ext>
            </a:extLst>
          </p:cNvPr>
          <p:cNvCxnSpPr>
            <a:cxnSpLocks/>
          </p:cNvCxnSpPr>
          <p:nvPr/>
        </p:nvCxnSpPr>
        <p:spPr>
          <a:xfrm>
            <a:off x="6679121" y="1936543"/>
            <a:ext cx="1441422" cy="5780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2E419A65-047D-4AE8-8342-A5DB4EDC3743}"/>
              </a:ext>
            </a:extLst>
          </p:cNvPr>
          <p:cNvCxnSpPr>
            <a:cxnSpLocks/>
          </p:cNvCxnSpPr>
          <p:nvPr/>
        </p:nvCxnSpPr>
        <p:spPr>
          <a:xfrm>
            <a:off x="6894448" y="3553576"/>
            <a:ext cx="1226095" cy="78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49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EFAD-270A-88E1-1841-61A4055F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09" y="80453"/>
            <a:ext cx="10515600" cy="1325563"/>
          </a:xfrm>
        </p:spPr>
        <p:txBody>
          <a:bodyPr/>
          <a:lstStyle/>
          <a:p>
            <a:r>
              <a:rPr lang="nl-NL" dirty="0"/>
              <a:t>Nieuw: Basiscursus techniekopleider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A0254E5-199F-D91E-763A-13FA3256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258" y="1131863"/>
            <a:ext cx="4605502" cy="451029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A046CAD-FBF8-04C2-8E14-AEA430DBBE57}"/>
              </a:ext>
            </a:extLst>
          </p:cNvPr>
          <p:cNvSpPr txBox="1"/>
          <p:nvPr/>
        </p:nvSpPr>
        <p:spPr>
          <a:xfrm>
            <a:off x="905069" y="1548882"/>
            <a:ext cx="621418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/>
              <a:t>Inhoud</a:t>
            </a:r>
            <a:br>
              <a:rPr lang="nl-NL" sz="1800" b="1" dirty="0"/>
            </a:br>
            <a:r>
              <a:rPr lang="nl-NL" sz="1800" dirty="0"/>
              <a:t>Anderen iets leren, </a:t>
            </a:r>
            <a:r>
              <a:rPr lang="nl-NL" dirty="0"/>
              <a:t>collega’s begeleiden/inwerken, instructies geven: rol als (praktijk)begeleider versterken. </a:t>
            </a:r>
            <a:r>
              <a:rPr lang="nl-NL" u="sng" dirty="0"/>
              <a:t>Oriëntatie</a:t>
            </a:r>
          </a:p>
          <a:p>
            <a:r>
              <a:rPr lang="nl-NL" sz="1800" dirty="0"/>
              <a:t> </a:t>
            </a:r>
          </a:p>
          <a:p>
            <a:r>
              <a:rPr lang="nl-NL" sz="1800" b="1" dirty="0"/>
              <a:t>Duur</a:t>
            </a:r>
            <a:br>
              <a:rPr lang="nl-NL" sz="1800" b="1" dirty="0"/>
            </a:br>
            <a:r>
              <a:rPr lang="nl-NL" sz="1800" dirty="0"/>
              <a:t>4 lesbijeenkomsten (één dagdeel) in </a:t>
            </a:r>
            <a:r>
              <a:rPr lang="nl-NL" sz="1800" dirty="0">
                <a:highlight>
                  <a:srgbClr val="FFFF00"/>
                </a:highlight>
              </a:rPr>
              <a:t>3 maanden </a:t>
            </a:r>
            <a:br>
              <a:rPr lang="nl-NL" sz="1800" dirty="0"/>
            </a:br>
            <a:endParaRPr lang="nl-NL" sz="1800" dirty="0"/>
          </a:p>
          <a:p>
            <a:r>
              <a:rPr lang="nl-NL" sz="1800" b="1" dirty="0"/>
              <a:t>Uitvoering</a:t>
            </a:r>
          </a:p>
          <a:p>
            <a:r>
              <a:rPr lang="nl-NL" sz="1800" dirty="0"/>
              <a:t>Praktische bijeenkomsten, overdag of ‘s avonds, uitwisseling ervaring, persoonlijk advies</a:t>
            </a:r>
          </a:p>
          <a:p>
            <a:endParaRPr lang="nl-NL" dirty="0"/>
          </a:p>
          <a:p>
            <a:r>
              <a:rPr lang="nl-NL" b="1" dirty="0"/>
              <a:t>Opstap</a:t>
            </a:r>
            <a:endParaRPr lang="nl-NL" dirty="0"/>
          </a:p>
          <a:p>
            <a:r>
              <a:rPr lang="nl-NL" dirty="0"/>
              <a:t>Doorstroom naar HTO of andere didactische cursus/opleiding</a:t>
            </a:r>
          </a:p>
          <a:p>
            <a:endParaRPr lang="nl-NL" dirty="0"/>
          </a:p>
          <a:p>
            <a:r>
              <a:rPr lang="nl-NL" sz="1600" i="1" dirty="0"/>
              <a:t>Veel cursisten medewerkers die (nieuwe) collega’s inwerken bij machine</a:t>
            </a:r>
          </a:p>
        </p:txBody>
      </p:sp>
    </p:spTree>
    <p:extLst>
      <p:ext uri="{BB962C8B-B14F-4D97-AF65-F5344CB8AC3E}">
        <p14:creationId xmlns:p14="http://schemas.microsoft.com/office/powerpoint/2010/main" val="264525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2E477-5102-468A-8DE4-FECFA8B3B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367354"/>
            <a:ext cx="10122716" cy="991663"/>
          </a:xfrm>
        </p:spPr>
        <p:txBody>
          <a:bodyPr>
            <a:normAutofit/>
          </a:bodyPr>
          <a:lstStyle/>
          <a:p>
            <a:pPr algn="l"/>
            <a:r>
              <a:rPr 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Wat kun je met deze cursussen?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666C7C-B3B7-4147-BECE-7F968D4EC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283" y="1501629"/>
            <a:ext cx="9374571" cy="442811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Anderen enthousiasmeren voor jouw vak, metaalsector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Uitleg geven in de praktijk, (gast)lessen verzorgen, begeleiden studenten, lesmateriaal ontwikkelen, voorlichten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Cursussen in je bedrijf verzorgen, ook extern voor klanten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Op school: 240 uur lessen verzorgen (zonder bevoegdheid)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Basiscursus is een opstap naar HTO</a:t>
            </a:r>
            <a:b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Volledig vergoed door branches!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502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7FC9E-4850-F141-8DB0-C97BE340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Wie zoeken wij?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3B8155-F83F-6046-823B-32C5AFA32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49120"/>
            <a:ext cx="10722292" cy="1579880"/>
          </a:xfrm>
        </p:spPr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Iemand die: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anderen iets wil leren, begeleiden, uitleggen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jongeren, vakcollega’s, zij-instromers het vak wil leren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2DC904E-D871-47CC-B6E3-1C43F54E2080}"/>
              </a:ext>
            </a:extLst>
          </p:cNvPr>
          <p:cNvSpPr txBox="1"/>
          <p:nvPr/>
        </p:nvSpPr>
        <p:spPr>
          <a:xfrm>
            <a:off x="914400" y="3465191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FF00"/>
                </a:solidFill>
              </a:rPr>
              <a:t>Met PASSIE!</a:t>
            </a:r>
            <a:br>
              <a:rPr lang="nl-NL" sz="2800" b="1" dirty="0">
                <a:solidFill>
                  <a:srgbClr val="FFFF00"/>
                </a:solidFill>
              </a:rPr>
            </a:br>
            <a:endParaRPr lang="nl-NL" sz="2800" b="1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(Technische) opleiding (mbo 3/4 niveau), werkervaring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Werkzaam in metaalbranche, alle rollen: werknemer, ondernemer</a:t>
            </a:r>
            <a:br>
              <a:rPr lang="nl-NL" sz="2800" dirty="0">
                <a:solidFill>
                  <a:schemeClr val="bg1"/>
                </a:solidFill>
              </a:rPr>
            </a:b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8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hemel, kleding, persoon, buitenshuis&#10;&#10;Automatisch gegenereerde beschrijving">
            <a:extLst>
              <a:ext uri="{FF2B5EF4-FFF2-40B4-BE49-F238E27FC236}">
                <a16:creationId xmlns:a16="http://schemas.microsoft.com/office/drawing/2014/main" id="{5F3B0151-A909-2965-E882-9E8DF13B4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50" y="-942975"/>
            <a:ext cx="11404600" cy="8553450"/>
          </a:xfrm>
        </p:spPr>
      </p:pic>
    </p:spTree>
    <p:extLst>
      <p:ext uri="{BB962C8B-B14F-4D97-AF65-F5344CB8AC3E}">
        <p14:creationId xmlns:p14="http://schemas.microsoft.com/office/powerpoint/2010/main" val="397164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39400" cy="918926"/>
          </a:xfrm>
        </p:spPr>
        <p:txBody>
          <a:bodyPr/>
          <a:lstStyle/>
          <a:p>
            <a:r>
              <a:rPr lang="nl-NL" dirty="0">
                <a:latin typeface="+mn-lt"/>
              </a:rPr>
              <a:t>De praktijk!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27574" y="4662489"/>
            <a:ext cx="10439400" cy="43406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B9F4D8-D941-0011-85D1-282BB0A60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810" y="1932704"/>
            <a:ext cx="1678719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 meer dan 60 </a:t>
            </a:r>
            <a:r>
              <a:rPr lang="nl-NL" altLang="nl-NL" sz="2000" dirty="0">
                <a:ea typeface="Calibri" panose="020F0502020204030204" pitchFamily="34" charset="0"/>
                <a:cs typeface="Calibri" panose="020F0502020204030204" pitchFamily="34" charset="0"/>
              </a:rPr>
              <a:t>technisch 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opleiders in Brabant, meer dan 500 landelijk!</a:t>
            </a:r>
            <a:b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nl-NL" altLang="nl-N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nl-NL" altLang="nl-NL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gesprek met: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2000" b="1" i="1" dirty="0"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ptos" panose="020B0004020202020204" pitchFamily="34" charset="0"/>
              </a:rPr>
              <a:t>	René Boshuizen</a:t>
            </a:r>
            <a:br>
              <a:rPr kumimoji="0" lang="nl-NL" altLang="nl-NL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ptos" panose="020B0004020202020204" pitchFamily="34" charset="0"/>
              </a:rPr>
            </a:br>
            <a:r>
              <a:rPr kumimoji="0" lang="nl-NL" altLang="nl-NL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ptos" panose="020B0004020202020204" pitchFamily="34" charset="0"/>
              </a:rPr>
              <a:t>	Opleidingscoördinator</a:t>
            </a:r>
            <a:endParaRPr kumimoji="0" lang="nl-NL" altLang="nl-NL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9" name="0.9e2qb8pbzsb" descr="Zinkunie BV">
            <a:hlinkClick r:id="rId2" tooltip="&quot;&quot;"/>
            <a:extLst>
              <a:ext uri="{FF2B5EF4-FFF2-40B4-BE49-F238E27FC236}">
                <a16:creationId xmlns:a16="http://schemas.microsoft.com/office/drawing/2014/main" id="{ED8512B9-158C-BE89-52C8-CDA890BF5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18" y="4205289"/>
            <a:ext cx="26368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859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6e5ec80-8bd8-4ca4-8a8c-8c827f9a099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5FC0EF1FAB184B9847DDB7C43F636F" ma:contentTypeVersion="13" ma:contentTypeDescription="Een nieuw document maken." ma:contentTypeScope="" ma:versionID="e58ef1232819d4a8f8c031b56269b2c2">
  <xsd:schema xmlns:xsd="http://www.w3.org/2001/XMLSchema" xmlns:xs="http://www.w3.org/2001/XMLSchema" xmlns:p="http://schemas.microsoft.com/office/2006/metadata/properties" xmlns:ns3="76e5ec80-8bd8-4ca4-8a8c-8c827f9a099c" xmlns:ns4="46b483c8-8708-429d-b825-f22b48473bfa" targetNamespace="http://schemas.microsoft.com/office/2006/metadata/properties" ma:root="true" ma:fieldsID="819b931f875a75eed97fe1d24ff0e9ee" ns3:_="" ns4:_="">
    <xsd:import namespace="76e5ec80-8bd8-4ca4-8a8c-8c827f9a099c"/>
    <xsd:import namespace="46b483c8-8708-429d-b825-f22b48473b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5ec80-8bd8-4ca4-8a8c-8c827f9a09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483c8-8708-429d-b825-f22b48473b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DDD771-B44E-4FFF-A1E5-A531A7B127C6}">
  <ds:schemaRefs>
    <ds:schemaRef ds:uri="http://purl.org/dc/terms/"/>
    <ds:schemaRef ds:uri="46b483c8-8708-429d-b825-f22b48473bfa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6e5ec80-8bd8-4ca4-8a8c-8c827f9a099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911EF0-10BA-4BD9-B107-B53B3B34BB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e5ec80-8bd8-4ca4-8a8c-8c827f9a099c"/>
    <ds:schemaRef ds:uri="46b483c8-8708-429d-b825-f22b48473b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80A792-DC1E-493B-81F7-44E8152FA3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485</Words>
  <Application>Microsoft Office PowerPoint</Application>
  <PresentationFormat>Breedbeeld</PresentationFormat>
  <Paragraphs>61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Europa-Bold</vt:lpstr>
      <vt:lpstr>Europa-Regular</vt:lpstr>
      <vt:lpstr>Wingdings</vt:lpstr>
      <vt:lpstr>Kantoorthema</vt:lpstr>
      <vt:lpstr> Hybride Techniek Opleider (HTO) &amp; Basiscursus</vt:lpstr>
      <vt:lpstr>Aanleiding project ‘Hybride Techniek Opleiders’ </vt:lpstr>
      <vt:lpstr>Handen ineen geslagen! </vt:lpstr>
      <vt:lpstr>HTO = Pedagogische/didactische vaardigheden versterken</vt:lpstr>
      <vt:lpstr>Nieuw: Basiscursus techniekopleider</vt:lpstr>
      <vt:lpstr>Wat kun je met deze cursussen? </vt:lpstr>
      <vt:lpstr>Wie zoeken wij? </vt:lpstr>
      <vt:lpstr>PowerPoint-presentatie</vt:lpstr>
      <vt:lpstr>De praktijk!</vt:lpstr>
      <vt:lpstr>PowerPoint-presentatie</vt:lpstr>
      <vt:lpstr>PowerPoint-presentatie</vt:lpstr>
      <vt:lpstr>     Dank voor de interesse!  Projectleider HTO Brabant  Carla Schrooyen Email: c.schrooyen@curio.nl  Tel.: 06 - 12 05 99 56   www.techniekcoalitiebrabant.nl              </vt:lpstr>
      <vt:lpstr>   Meer info? Vind je het leuk je technische vakkennis te delen en anderen iets te leren in de praktijk? We bieden kosteloos deze cursussen aan: Hybride Techniek Opleider &amp; Basiscursus.  Bekijk de folders,  de PPT (31-10-24 MVM) en filmpjes Wil je meer info in een gesprek of voorlichting, contact mij graag!  Projectleider HTO Brabant  Carla Schrooyen Email: c.schrooyen@curio.nl  Tel.: 06 - 12 05 99 56  www.techniekcoalitiebrabant.nl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ABCS-service | Linda Kosdi</dc:creator>
  <cp:lastModifiedBy>Schrooyen, Carla</cp:lastModifiedBy>
  <cp:revision>137</cp:revision>
  <cp:lastPrinted>2024-09-10T09:11:01Z</cp:lastPrinted>
  <dcterms:created xsi:type="dcterms:W3CDTF">2021-05-26T19:50:19Z</dcterms:created>
  <dcterms:modified xsi:type="dcterms:W3CDTF">2024-10-28T11:53:28Z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0x0101009F5FC0EF1FAB184B9847DDB7C43F636F</vt:lpwstr>
  </property>
</Properties>
</file>